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559675" cy="10439400"/>
  <p:notesSz cx="7102475" cy="10234613"/>
  <p:embeddedFontLst>
    <p:embeddedFont>
      <p:font typeface="Impact" panose="020B0806030902050204" pitchFamily="34" charset="0"/>
      <p:regular r:id="rId5"/>
    </p:embeddedFont>
    <p:embeddedFont>
      <p:font typeface="Oswald" panose="02000303000000000000" pitchFamily="2" charset="0"/>
      <p:regular r:id="rId6"/>
      <p:bold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66" d="100"/>
          <a:sy n="66" d="100"/>
        </p:scale>
        <p:origin x="402" y="78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2175" y="768350"/>
            <a:ext cx="27781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99050" rIns="99050" bIns="99050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7538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2175" y="768350"/>
            <a:ext cx="27781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78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2175" y="768350"/>
            <a:ext cx="27781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18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30286" b="7229"/>
          <a:stretch/>
        </p:blipFill>
        <p:spPr>
          <a:xfrm>
            <a:off x="0" y="0"/>
            <a:ext cx="7559675" cy="31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069" y="1519170"/>
            <a:ext cx="5095563" cy="8339621"/>
          </a:xfrm>
          <a:prstGeom prst="rect">
            <a:avLst/>
          </a:prstGeom>
        </p:spPr>
      </p:pic>
      <p:sp>
        <p:nvSpPr>
          <p:cNvPr id="55" name="Google Shape;55;p13"/>
          <p:cNvSpPr txBox="1"/>
          <p:nvPr/>
        </p:nvSpPr>
        <p:spPr>
          <a:xfrm>
            <a:off x="3453400" y="1149325"/>
            <a:ext cx="3239400" cy="20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2647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SEÑORÍO DE SARRÍA RESERVA ESPECIAL</a:t>
            </a: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D.O. </a:t>
            </a:r>
            <a:r>
              <a:rPr lang="es">
                <a:solidFill>
                  <a:schemeClr val="lt1"/>
                </a:solidFill>
              </a:rPr>
              <a:t>NAVARRA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453400" y="6476625"/>
            <a:ext cx="3687300" cy="1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 smtClean="0">
                <a:solidFill>
                  <a:srgbClr val="333333"/>
                </a:solidFill>
              </a:rPr>
              <a:t>Serving recommendations</a:t>
            </a:r>
            <a:endParaRPr lang="en-GB" sz="1400" b="1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b="1" dirty="0" smtClean="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smtClean="0">
                <a:solidFill>
                  <a:srgbClr val="777777"/>
                </a:solidFill>
                <a:highlight>
                  <a:schemeClr val="lt1"/>
                </a:highlight>
              </a:rPr>
              <a:t>Food pairing: Grilled red meat, game dishes (both large game and small bird game). </a:t>
            </a:r>
            <a:br>
              <a:rPr lang="en-GB" sz="1100" dirty="0" smtClean="0">
                <a:solidFill>
                  <a:srgbClr val="777777"/>
                </a:solidFill>
                <a:highlight>
                  <a:schemeClr val="lt1"/>
                </a:highlight>
              </a:rPr>
            </a:br>
            <a:endParaRPr lang="en-GB" sz="1100" b="1" dirty="0" smtClean="0">
              <a:solidFill>
                <a:srgbClr val="777777"/>
              </a:solidFill>
              <a:highlight>
                <a:schemeClr val="lt1"/>
              </a:highlight>
            </a:endParaRPr>
          </a:p>
          <a:p>
            <a:pPr marL="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smtClean="0">
                <a:solidFill>
                  <a:srgbClr val="777777"/>
                </a:solidFill>
                <a:highlight>
                  <a:schemeClr val="lt1"/>
                </a:highlight>
              </a:rPr>
              <a:t>Serve at 16C to 18°C. </a:t>
            </a:r>
          </a:p>
          <a:p>
            <a:pPr marL="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100" dirty="0" smtClean="0">
              <a:solidFill>
                <a:srgbClr val="777777"/>
              </a:solidFill>
              <a:highlight>
                <a:schemeClr val="lt1"/>
              </a:highlight>
            </a:endParaRPr>
          </a:p>
          <a:p>
            <a:pPr marL="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smtClean="0">
                <a:solidFill>
                  <a:srgbClr val="777777"/>
                </a:solidFill>
                <a:highlight>
                  <a:schemeClr val="lt1"/>
                </a:highlight>
              </a:rPr>
              <a:t>Contains sulphites.</a:t>
            </a:r>
            <a:endParaRPr lang="en-GB" sz="1100" dirty="0">
              <a:solidFill>
                <a:srgbClr val="777777"/>
              </a:solidFill>
              <a:highlight>
                <a:schemeClr val="lt1"/>
              </a:highlight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453400" y="3931575"/>
            <a:ext cx="3687300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i="0" u="none" strike="noStrike" cap="none" dirty="0" smtClean="0">
                <a:solidFill>
                  <a:srgbClr val="333333"/>
                </a:solidFill>
                <a:sym typeface="Arial"/>
              </a:rPr>
              <a:t>Tasting notes</a:t>
            </a:r>
            <a:r>
              <a:rPr lang="en-GB" sz="1200" b="1" i="0" u="none" strike="noStrike" cap="none" dirty="0" smtClean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en-GB" sz="1200" b="1" i="0" u="none" strike="noStrike" cap="none" dirty="0" smtClean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200" b="1" i="0" u="none" strike="noStrike" cap="none" dirty="0" smtClean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en-GB" sz="1200" b="1" i="0" u="none" strike="noStrike" cap="none" dirty="0" smtClean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sz="1100" b="1" dirty="0" smtClean="0">
                <a:solidFill>
                  <a:srgbClr val="777777"/>
                </a:solidFill>
              </a:rPr>
              <a:t>Colour: </a:t>
            </a:r>
            <a:r>
              <a:rPr lang="en-GB" sz="1100" dirty="0" smtClean="0">
                <a:solidFill>
                  <a:srgbClr val="777777"/>
                </a:solidFill>
              </a:rPr>
              <a:t>A deep, black cherry colour.</a:t>
            </a:r>
          </a:p>
          <a:p>
            <a:pPr marL="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100" dirty="0" smtClean="0">
              <a:solidFill>
                <a:srgbClr val="777777"/>
              </a:solidFill>
            </a:endParaRPr>
          </a:p>
          <a:p>
            <a:pPr marR="127000" lvl="0">
              <a:buClr>
                <a:schemeClr val="dk1"/>
              </a:buClr>
              <a:buSzPts val="1100"/>
            </a:pPr>
            <a:r>
              <a:rPr lang="en-GB" sz="1100" b="1" dirty="0" smtClean="0">
                <a:solidFill>
                  <a:srgbClr val="777777"/>
                </a:solidFill>
              </a:rPr>
              <a:t>Nose: </a:t>
            </a:r>
            <a:r>
              <a:rPr lang="en-GB" sz="1100" dirty="0">
                <a:solidFill>
                  <a:srgbClr val="777777"/>
                </a:solidFill>
              </a:rPr>
              <a:t>Intense aromas of ripe black fruit, </a:t>
            </a:r>
            <a:r>
              <a:rPr lang="en-GB" sz="1100" dirty="0" smtClean="0">
                <a:solidFill>
                  <a:srgbClr val="777777"/>
                </a:solidFill>
              </a:rPr>
              <a:t>cocoa and </a:t>
            </a:r>
            <a:r>
              <a:rPr lang="en-GB" sz="1100" dirty="0">
                <a:solidFill>
                  <a:srgbClr val="777777"/>
                </a:solidFill>
              </a:rPr>
              <a:t>vanilla </a:t>
            </a:r>
            <a:r>
              <a:rPr lang="en-GB" sz="1100" dirty="0" smtClean="0">
                <a:solidFill>
                  <a:srgbClr val="777777"/>
                </a:solidFill>
              </a:rPr>
              <a:t>against a balsamic and spicy backdrop that </a:t>
            </a:r>
            <a:r>
              <a:rPr lang="en-GB" sz="1100" dirty="0">
                <a:solidFill>
                  <a:srgbClr val="777777"/>
                </a:solidFill>
              </a:rPr>
              <a:t>finish with subtle notes of </a:t>
            </a:r>
            <a:r>
              <a:rPr lang="en-GB" sz="1100" dirty="0" smtClean="0">
                <a:solidFill>
                  <a:srgbClr val="777777"/>
                </a:solidFill>
              </a:rPr>
              <a:t>chocolate-mint</a:t>
            </a:r>
            <a:r>
              <a:rPr lang="en-GB" sz="1100" dirty="0">
                <a:solidFill>
                  <a:srgbClr val="777777"/>
                </a:solidFill>
              </a:rPr>
              <a:t>. </a:t>
            </a:r>
            <a:r>
              <a:rPr lang="en-GB" sz="1100" dirty="0" smtClean="0">
                <a:solidFill>
                  <a:srgbClr val="777777"/>
                </a:solidFill>
              </a:rPr>
              <a:t>Complex with </a:t>
            </a:r>
            <a:r>
              <a:rPr lang="en-GB" sz="1100" dirty="0">
                <a:solidFill>
                  <a:srgbClr val="777777"/>
                </a:solidFill>
              </a:rPr>
              <a:t>well integrated aromas.</a:t>
            </a:r>
          </a:p>
          <a:p>
            <a:pPr marL="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100" dirty="0" smtClean="0">
              <a:solidFill>
                <a:srgbClr val="777777"/>
              </a:solidFill>
            </a:endParaRPr>
          </a:p>
          <a:p>
            <a:pPr marR="127000" lvl="0">
              <a:buClr>
                <a:schemeClr val="dk1"/>
              </a:buClr>
              <a:buSzPts val="1100"/>
            </a:pPr>
            <a:r>
              <a:rPr lang="en-GB" sz="1100" b="1" dirty="0" smtClean="0">
                <a:solidFill>
                  <a:srgbClr val="777777"/>
                </a:solidFill>
              </a:rPr>
              <a:t>Palate: </a:t>
            </a:r>
            <a:r>
              <a:rPr lang="en-GB" sz="1100" dirty="0" smtClean="0">
                <a:solidFill>
                  <a:srgbClr val="777777"/>
                </a:solidFill>
              </a:rPr>
              <a:t>Powerful, elegant and well structured. Unctuous with a smooth entry of black fruit and vanilla. Good finish with spicy and balsamic notes.</a:t>
            </a:r>
            <a:endParaRPr lang="en-GB" sz="1100" dirty="0">
              <a:solidFill>
                <a:srgbClr val="777777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530750" y="6368792"/>
            <a:ext cx="3375000" cy="28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3530750" y="3834942"/>
            <a:ext cx="3375000" cy="28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1;p13"/>
          <p:cNvSpPr/>
          <p:nvPr/>
        </p:nvSpPr>
        <p:spPr>
          <a:xfrm>
            <a:off x="0" y="8216536"/>
            <a:ext cx="7560000" cy="22236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63;p13"/>
          <p:cNvPicPr preferRelativeResize="0"/>
          <p:nvPr/>
        </p:nvPicPr>
        <p:blipFill rotWithShape="1">
          <a:blip r:embed="rId5">
            <a:alphaModFix amt="15000"/>
          </a:blip>
          <a:srcRect/>
          <a:stretch/>
        </p:blipFill>
        <p:spPr>
          <a:xfrm>
            <a:off x="696904" y="8396317"/>
            <a:ext cx="1368900" cy="18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2;p13"/>
          <p:cNvSpPr txBox="1"/>
          <p:nvPr/>
        </p:nvSpPr>
        <p:spPr>
          <a:xfrm>
            <a:off x="2711500" y="8296321"/>
            <a:ext cx="4723200" cy="206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127000" lvl="0">
              <a:spcAft>
                <a:spcPts val="600"/>
              </a:spcAft>
              <a:buSzPts val="1400"/>
            </a:pPr>
            <a:r>
              <a:rPr lang="es" b="1" dirty="0" smtClean="0">
                <a:solidFill>
                  <a:srgbClr val="F57B0A"/>
                </a:solidFill>
              </a:rPr>
              <a:t>Awards</a:t>
            </a:r>
            <a:endParaRPr lang="es" dirty="0">
              <a:solidFill>
                <a:srgbClr val="777777"/>
              </a:solidFill>
            </a:endParaRPr>
          </a:p>
          <a:p>
            <a:pPr marL="457200" marR="139700" indent="-292100">
              <a:lnSpc>
                <a:spcPct val="115000"/>
              </a:lnSpc>
              <a:buClr>
                <a:srgbClr val="777777"/>
              </a:buClr>
              <a:buSzPts val="1000"/>
              <a:buFont typeface="Arial"/>
              <a:buChar char="●"/>
            </a:pPr>
            <a:r>
              <a:rPr lang="es" sz="1000" dirty="0">
                <a:solidFill>
                  <a:srgbClr val="777777"/>
                </a:solidFill>
              </a:rPr>
              <a:t>92 puntos James Suckling 2022</a:t>
            </a:r>
          </a:p>
          <a:p>
            <a:pPr marL="457200" marR="139700" indent="-292100">
              <a:lnSpc>
                <a:spcPct val="115000"/>
              </a:lnSpc>
              <a:spcAft>
                <a:spcPts val="600"/>
              </a:spcAft>
              <a:buClr>
                <a:srgbClr val="777777"/>
              </a:buClr>
              <a:buSzPts val="1000"/>
              <a:buFont typeface="Arial"/>
              <a:buChar char="●"/>
            </a:pPr>
            <a:r>
              <a:rPr lang="es" sz="1000" dirty="0">
                <a:solidFill>
                  <a:srgbClr val="777777"/>
                </a:solidFill>
              </a:rPr>
              <a:t>Medalla de Bronce Decanter </a:t>
            </a:r>
            <a:r>
              <a:rPr lang="es" sz="1000" dirty="0" smtClean="0">
                <a:solidFill>
                  <a:srgbClr val="777777"/>
                </a:solidFill>
              </a:rPr>
              <a:t>2021</a:t>
            </a:r>
            <a:endParaRPr lang="es" b="1" dirty="0">
              <a:solidFill>
                <a:srgbClr val="F57B0A"/>
              </a:solidFill>
            </a:endParaRPr>
          </a:p>
          <a:p>
            <a:pPr marL="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 smtClean="0">
                <a:solidFill>
                  <a:srgbClr val="F57B0A"/>
                </a:solidFill>
                <a:latin typeface="Arial"/>
                <a:ea typeface="Arial"/>
                <a:cs typeface="Arial"/>
                <a:sym typeface="Arial"/>
              </a:rPr>
              <a:t>Previous Vintages Awards</a:t>
            </a:r>
            <a:endParaRPr lang="es" sz="1000" b="0" i="0" u="none" strike="noStrike" cap="none" dirty="0" smtClean="0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397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Arial"/>
              <a:buChar char="●"/>
            </a:pPr>
            <a:r>
              <a:rPr lang="es" sz="1000" b="0" i="0" u="none" strike="noStrike" cap="none" dirty="0" smtClean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91 points Guía Peñón 2021</a:t>
            </a:r>
          </a:p>
          <a:p>
            <a:pPr marL="457200" marR="1397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Arial"/>
              <a:buChar char="●"/>
            </a:pPr>
            <a:r>
              <a:rPr lang="es" sz="1000" b="0" i="0" u="none" strike="noStrike" cap="none" dirty="0" smtClean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Gold medal Mundus Vini 2020</a:t>
            </a:r>
          </a:p>
          <a:p>
            <a:pPr marL="457200" marR="1397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Arial"/>
              <a:buChar char="●"/>
            </a:pPr>
            <a:r>
              <a:rPr lang="es" sz="1000" b="0" i="0" u="none" strike="noStrike" cap="none" dirty="0" smtClean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Gold medal Mundus Vini 2019</a:t>
            </a:r>
          </a:p>
          <a:p>
            <a:pPr marL="457200" marR="1397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Arial"/>
              <a:buChar char="●"/>
            </a:pPr>
            <a:r>
              <a:rPr lang="es" sz="1000" dirty="0" smtClean="0">
                <a:solidFill>
                  <a:srgbClr val="777777"/>
                </a:solidFill>
              </a:rPr>
              <a:t>Silver medal Decanter World Wine Awards 2019</a:t>
            </a:r>
            <a:endParaRPr lang="es" sz="1000" b="0" i="0" u="none" strike="noStrike" cap="none" dirty="0" smtClean="0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397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Arial"/>
              <a:buChar char="●"/>
            </a:pPr>
            <a:r>
              <a:rPr lang="es" sz="1000" b="0" i="0" u="none" strike="noStrike" cap="none" dirty="0" smtClean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Gold medal Challenge International du Vin 2018</a:t>
            </a:r>
            <a:endParaRPr sz="1000" b="0" i="0" u="none" strike="noStrike" cap="none" dirty="0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l="10793" r="27033"/>
          <a:stretch/>
        </p:blipFill>
        <p:spPr>
          <a:xfrm>
            <a:off x="0" y="1123800"/>
            <a:ext cx="7559999" cy="93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0"/>
            <a:ext cx="7560000" cy="1264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0" y="33055"/>
            <a:ext cx="75600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2647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s" sz="25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SEÑORÍO DE SARRÍA RESERVA ESPECIAL</a:t>
            </a:r>
            <a:endParaRPr sz="25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D.O. </a:t>
            </a:r>
            <a:r>
              <a:rPr lang="es"/>
              <a:t>NAVARRA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30950" y="1671950"/>
            <a:ext cx="3906760" cy="7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smtClean="0">
                <a:solidFill>
                  <a:srgbClr val="E06666"/>
                </a:solidFill>
                <a:sym typeface="Arial"/>
              </a:rPr>
              <a:t>Technical data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Appellation:</a:t>
            </a:r>
            <a:r>
              <a:rPr lang="en-GB" sz="1000" dirty="0" smtClean="0">
                <a:solidFill>
                  <a:schemeClr val="lt1"/>
                </a:solidFill>
              </a:rPr>
              <a:t> NAVARRA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Grape varieties: </a:t>
            </a:r>
            <a:r>
              <a:rPr lang="en-GB" sz="1000" dirty="0" smtClean="0">
                <a:solidFill>
                  <a:schemeClr val="lt1"/>
                </a:solidFill>
              </a:rPr>
              <a:t>Cabernet Sauvignon and Graciano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Vintage: </a:t>
            </a:r>
            <a:r>
              <a:rPr lang="en-GB" sz="1000" dirty="0" smtClean="0">
                <a:solidFill>
                  <a:schemeClr val="lt1"/>
                </a:solidFill>
              </a:rPr>
              <a:t>2017</a:t>
            </a:r>
            <a:endParaRPr lang="en-GB" sz="1000" dirty="0" smtClean="0">
              <a:solidFill>
                <a:schemeClr val="lt1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Production area: </a:t>
            </a:r>
            <a:r>
              <a:rPr lang="en-GB" sz="1000" dirty="0" smtClean="0">
                <a:solidFill>
                  <a:schemeClr val="lt1"/>
                </a:solidFill>
              </a:rPr>
              <a:t>Puente la Reina, Navarra.</a:t>
            </a:r>
          </a:p>
          <a:p>
            <a:pPr lvl="0">
              <a:buClr>
                <a:schemeClr val="dk1"/>
              </a:buClr>
              <a:buSzPts val="1100"/>
            </a:pPr>
            <a:endParaRPr lang="en-GB" sz="1000" dirty="0" smtClean="0">
              <a:solidFill>
                <a:schemeClr val="lt1"/>
              </a:solidFill>
            </a:endParaRPr>
          </a:p>
          <a:p>
            <a:pPr lvl="0">
              <a:buSzPts val="1000"/>
            </a:pPr>
            <a:r>
              <a:rPr lang="en-GB" sz="1000" b="1" dirty="0" smtClean="0">
                <a:solidFill>
                  <a:srgbClr val="B7B7B7"/>
                </a:solidFill>
              </a:rPr>
              <a:t>VINEYARD (OWN PROPERTY)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Surface area of owned vineyard: </a:t>
            </a:r>
            <a:r>
              <a:rPr lang="en-GB" sz="1000" dirty="0" smtClean="0">
                <a:solidFill>
                  <a:schemeClr val="lt1"/>
                </a:solidFill>
              </a:rPr>
              <a:t>100 ha (247 acres)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Sites: </a:t>
            </a:r>
            <a:r>
              <a:rPr lang="en-GB" sz="1000" dirty="0" smtClean="0">
                <a:solidFill>
                  <a:schemeClr val="lt1"/>
                </a:solidFill>
              </a:rPr>
              <a:t>Puente la Reina, Olite and Corella (Navarra)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Soil-type:</a:t>
            </a:r>
            <a:r>
              <a:rPr lang="en-GB" sz="1000" dirty="0" smtClean="0">
                <a:solidFill>
                  <a:schemeClr val="lt1"/>
                </a:solidFill>
              </a:rPr>
              <a:t> Brown limestone and loam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Average age of the vines: </a:t>
            </a:r>
            <a:r>
              <a:rPr lang="en-GB" sz="1000" dirty="0" smtClean="0">
                <a:solidFill>
                  <a:schemeClr val="lt1"/>
                </a:solidFill>
              </a:rPr>
              <a:t>30 years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Density of plantation: </a:t>
            </a:r>
            <a:r>
              <a:rPr lang="en-GB" sz="1000" dirty="0" smtClean="0">
                <a:solidFill>
                  <a:schemeClr val="lt1"/>
                </a:solidFill>
              </a:rPr>
              <a:t>3,000 vines/ha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Yield: </a:t>
            </a:r>
            <a:r>
              <a:rPr lang="en-GB" sz="1000" dirty="0" smtClean="0">
                <a:solidFill>
                  <a:schemeClr val="lt1"/>
                </a:solidFill>
              </a:rPr>
              <a:t>4,000 kg/ha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Growing system: </a:t>
            </a:r>
            <a:r>
              <a:rPr lang="en-GB" sz="1000" dirty="0" smtClean="0">
                <a:solidFill>
                  <a:schemeClr val="lt1"/>
                </a:solidFill>
              </a:rPr>
              <a:t>Trellised and bush vines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000" b="1" dirty="0" smtClean="0">
              <a:solidFill>
                <a:schemeClr val="lt1"/>
              </a:solidFill>
            </a:endParaRPr>
          </a:p>
          <a:p>
            <a:pPr lvl="0">
              <a:buSzPts val="1000"/>
            </a:pPr>
            <a:r>
              <a:rPr lang="en-GB" sz="1000" b="1" dirty="0" smtClean="0">
                <a:solidFill>
                  <a:srgbClr val="B7B7B7"/>
                </a:solidFill>
              </a:rPr>
              <a:t>VINIFICATION</a:t>
            </a:r>
            <a:endParaRPr lang="en-GB" sz="1000" dirty="0" smtClean="0">
              <a:solidFill>
                <a:srgbClr val="B7B7B7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Harvesting:</a:t>
            </a:r>
            <a:r>
              <a:rPr lang="en-GB" sz="1000" dirty="0" smtClean="0">
                <a:solidFill>
                  <a:schemeClr val="lt1"/>
                </a:solidFill>
              </a:rPr>
              <a:t> By hand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Date of harvest: </a:t>
            </a:r>
            <a:r>
              <a:rPr lang="en-GB" sz="1000" dirty="0" smtClean="0">
                <a:solidFill>
                  <a:schemeClr val="lt1"/>
                </a:solidFill>
              </a:rPr>
              <a:t>September - October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Fermentation: </a:t>
            </a:r>
            <a:r>
              <a:rPr lang="en-GB" sz="1000" dirty="0" smtClean="0">
                <a:solidFill>
                  <a:schemeClr val="lt1"/>
                </a:solidFill>
              </a:rPr>
              <a:t>In temperature-controlled stainless steel vats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Temperature of fermentation:</a:t>
            </a:r>
            <a:r>
              <a:rPr lang="en-GB" sz="1000" dirty="0" smtClean="0">
                <a:solidFill>
                  <a:schemeClr val="lt1"/>
                </a:solidFill>
              </a:rPr>
              <a:t> 28°C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Duration of fermentation: </a:t>
            </a:r>
            <a:r>
              <a:rPr lang="en-GB" sz="1000" dirty="0" smtClean="0">
                <a:solidFill>
                  <a:schemeClr val="lt1"/>
                </a:solidFill>
              </a:rPr>
              <a:t>15 days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Ageing time in barrel</a:t>
            </a:r>
            <a:r>
              <a:rPr lang="en-GB" sz="1000" dirty="0" smtClean="0">
                <a:solidFill>
                  <a:schemeClr val="lt1"/>
                </a:solidFill>
              </a:rPr>
              <a:t>: 24 months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Type of barrels: </a:t>
            </a:r>
            <a:r>
              <a:rPr lang="en-GB" sz="1000" dirty="0" smtClean="0">
                <a:solidFill>
                  <a:schemeClr val="lt1"/>
                </a:solidFill>
              </a:rPr>
              <a:t>French and American (1 and 2 years old)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Time aged in bottle: </a:t>
            </a:r>
            <a:r>
              <a:rPr lang="en-GB" sz="1000" dirty="0" smtClean="0">
                <a:solidFill>
                  <a:schemeClr val="lt1"/>
                </a:solidFill>
              </a:rPr>
              <a:t>1 year minimum</a:t>
            </a:r>
          </a:p>
          <a:p>
            <a:pPr>
              <a:buClr>
                <a:schemeClr val="dk1"/>
              </a:buClr>
              <a:buSzPts val="1100"/>
            </a:pPr>
            <a:endParaRPr lang="en-GB" sz="1000" b="1" dirty="0" smtClean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 dirty="0" smtClean="0">
                <a:solidFill>
                  <a:srgbClr val="E06666"/>
                </a:solidFill>
                <a:sym typeface="Arial"/>
              </a:rPr>
              <a:t>Analysis data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Alcoholic degree: </a:t>
            </a:r>
            <a:r>
              <a:rPr lang="en-GB" sz="1000" smtClean="0">
                <a:solidFill>
                  <a:schemeClr val="lt1"/>
                </a:solidFill>
              </a:rPr>
              <a:t>14,5 </a:t>
            </a:r>
            <a:r>
              <a:rPr lang="en-GB" sz="1000" smtClean="0">
                <a:solidFill>
                  <a:schemeClr val="lt1"/>
                </a:solidFill>
              </a:rPr>
              <a:t>%</a:t>
            </a:r>
            <a:endParaRPr lang="en-GB" sz="1000" dirty="0" smtClean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0" i="0" u="none" strike="noStrike" cap="none" dirty="0" smtClean="0">
              <a:solidFill>
                <a:schemeClr val="lt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smtClean="0">
                <a:solidFill>
                  <a:srgbClr val="E06666"/>
                </a:solidFill>
                <a:sym typeface="Arial"/>
              </a:rPr>
              <a:t>Logistics data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Bottle: </a:t>
            </a:r>
            <a:r>
              <a:rPr lang="en-GB" sz="1000" dirty="0" smtClean="0">
                <a:solidFill>
                  <a:schemeClr val="lt1"/>
                </a:solidFill>
              </a:rPr>
              <a:t>Bordeaux</a:t>
            </a:r>
            <a:r>
              <a:rPr lang="en-GB" sz="1000" dirty="0" smtClean="0">
                <a:solidFill>
                  <a:srgbClr val="FFFFFF"/>
                </a:solidFill>
              </a:rPr>
              <a:t> old-style</a:t>
            </a:r>
            <a:r>
              <a:rPr lang="en-GB" sz="1000" dirty="0" smtClean="0">
                <a:solidFill>
                  <a:schemeClr val="lt1"/>
                </a:solidFill>
              </a:rPr>
              <a:t> 75cl.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Closure:</a:t>
            </a:r>
            <a:r>
              <a:rPr lang="en-GB" sz="1000" dirty="0" smtClean="0">
                <a:solidFill>
                  <a:schemeClr val="lt1"/>
                </a:solidFill>
              </a:rPr>
              <a:t> Natural cork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Case: </a:t>
            </a:r>
            <a:r>
              <a:rPr lang="en-GB" sz="1000" dirty="0" smtClean="0">
                <a:solidFill>
                  <a:schemeClr val="lt1"/>
                </a:solidFill>
              </a:rPr>
              <a:t>6 bottles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Case measurements: </a:t>
            </a:r>
            <a:r>
              <a:rPr lang="en-GB" sz="1000" dirty="0" smtClean="0">
                <a:solidFill>
                  <a:schemeClr val="lt1"/>
                </a:solidFill>
              </a:rPr>
              <a:t>25 x 31 x 17cm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Case weight: </a:t>
            </a:r>
            <a:r>
              <a:rPr lang="en-GB" sz="1000" dirty="0" smtClean="0">
                <a:solidFill>
                  <a:schemeClr val="lt1"/>
                </a:solidFill>
              </a:rPr>
              <a:t>7.5 kg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Palletisation: </a:t>
            </a:r>
            <a:r>
              <a:rPr lang="en-GB" sz="1000" dirty="0" smtClean="0">
                <a:solidFill>
                  <a:schemeClr val="lt1"/>
                </a:solidFill>
              </a:rPr>
              <a:t>Euro pallet 80 x 120: 504 bottles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Number of cases per layer: </a:t>
            </a:r>
            <a:r>
              <a:rPr lang="en-GB" sz="1000" dirty="0" smtClean="0">
                <a:solidFill>
                  <a:schemeClr val="lt1"/>
                </a:solidFill>
              </a:rPr>
              <a:t>21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Number of layers: </a:t>
            </a:r>
            <a:r>
              <a:rPr lang="en-GB" sz="1000" dirty="0" smtClean="0">
                <a:solidFill>
                  <a:schemeClr val="lt1"/>
                </a:solidFill>
              </a:rPr>
              <a:t>4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chemeClr val="lt1"/>
                </a:solidFill>
              </a:rPr>
              <a:t>Number of cases per pallet: </a:t>
            </a:r>
            <a:r>
              <a:rPr lang="en-GB" sz="1000" dirty="0" smtClean="0">
                <a:solidFill>
                  <a:schemeClr val="lt1"/>
                </a:solidFill>
              </a:rPr>
              <a:t>84</a:t>
            </a:r>
            <a:endParaRPr lang="en-GB" sz="1000" dirty="0" smtClean="0">
              <a:solidFill>
                <a:srgbClr val="FFFFFF"/>
              </a:solidFill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rgbClr val="FFFFFF"/>
                </a:solidFill>
              </a:rPr>
              <a:t>EAN code bottle: </a:t>
            </a:r>
            <a:r>
              <a:rPr lang="en-GB" sz="1000" dirty="0" smtClean="0">
                <a:solidFill>
                  <a:schemeClr val="lt1"/>
                </a:solidFill>
              </a:rPr>
              <a:t>8411558009995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000" b="1" dirty="0" smtClean="0">
                <a:solidFill>
                  <a:srgbClr val="FFFFFF"/>
                </a:solidFill>
              </a:rPr>
              <a:t>EAN code case: </a:t>
            </a:r>
            <a:r>
              <a:rPr lang="en-GB" sz="1000" dirty="0" smtClean="0">
                <a:solidFill>
                  <a:srgbClr val="FFFFFF"/>
                </a:solidFill>
              </a:rPr>
              <a:t>78411558000458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0" y="9889625"/>
            <a:ext cx="7560000" cy="55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714400" y="10005747"/>
            <a:ext cx="67179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" sz="900" b="1">
                <a:solidFill>
                  <a:srgbClr val="FFFFFF"/>
                </a:solidFill>
              </a:rPr>
              <a:t>Bodega de Sarría.</a:t>
            </a:r>
            <a:r>
              <a:rPr lang="e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900">
                <a:solidFill>
                  <a:srgbClr val="CCCCCC"/>
                </a:solidFill>
              </a:rPr>
              <a:t>Señorío de Sarría, sn. 31100 Puente la Reina (Navarra) T +34 948 202 200</a:t>
            </a:r>
            <a:endParaRPr sz="900" i="0" u="none" strike="noStrike" cap="none">
              <a:solidFill>
                <a:srgbClr val="CCCC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" sz="900">
                <a:solidFill>
                  <a:srgbClr val="EEEEEE"/>
                </a:solidFill>
              </a:rPr>
              <a:t>www.bodegadesarria.com</a:t>
            </a:r>
            <a:r>
              <a:rPr lang="es" sz="900" b="0" i="0" u="none" strike="noStrike" cap="none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9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//  </a:t>
            </a:r>
            <a:r>
              <a:rPr lang="e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info@bornosbodegas.com</a:t>
            </a:r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99" y="2004752"/>
            <a:ext cx="4365410" cy="7144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325</Words>
  <Application>Microsoft Office PowerPoint</Application>
  <PresentationFormat>Personalizado</PresentationFormat>
  <Paragraphs>66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Impact</vt:lpstr>
      <vt:lpstr>Oswald</vt:lpstr>
      <vt:lpstr>Simple Light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Andrew Black</dc:creator>
  <cp:lastModifiedBy>Irene Orduña Diaz</cp:lastModifiedBy>
  <cp:revision>31</cp:revision>
  <cp:lastPrinted>2019-02-08T09:05:52Z</cp:lastPrinted>
  <dcterms:modified xsi:type="dcterms:W3CDTF">2023-03-09T15:25:33Z</dcterms:modified>
</cp:coreProperties>
</file>